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419" r:id="rId2"/>
    <p:sldId id="451" r:id="rId3"/>
    <p:sldId id="432" r:id="rId4"/>
    <p:sldId id="433" r:id="rId5"/>
    <p:sldId id="422" r:id="rId6"/>
    <p:sldId id="423" r:id="rId7"/>
    <p:sldId id="452" r:id="rId8"/>
    <p:sldId id="493" r:id="rId9"/>
    <p:sldId id="494" r:id="rId10"/>
    <p:sldId id="425" r:id="rId11"/>
    <p:sldId id="443" r:id="rId12"/>
    <p:sldId id="465" r:id="rId13"/>
    <p:sldId id="466" r:id="rId14"/>
    <p:sldId id="426" r:id="rId15"/>
    <p:sldId id="427" r:id="rId16"/>
    <p:sldId id="470" r:id="rId17"/>
    <p:sldId id="453" r:id="rId18"/>
    <p:sldId id="482" r:id="rId19"/>
    <p:sldId id="485" r:id="rId20"/>
    <p:sldId id="428" r:id="rId21"/>
    <p:sldId id="460" r:id="rId22"/>
    <p:sldId id="463" r:id="rId23"/>
    <p:sldId id="461" r:id="rId24"/>
    <p:sldId id="464" r:id="rId25"/>
    <p:sldId id="479" r:id="rId26"/>
    <p:sldId id="424" r:id="rId27"/>
    <p:sldId id="469" r:id="rId28"/>
    <p:sldId id="486" r:id="rId29"/>
    <p:sldId id="467" r:id="rId30"/>
    <p:sldId id="468" r:id="rId31"/>
    <p:sldId id="487" r:id="rId32"/>
    <p:sldId id="471" r:id="rId33"/>
    <p:sldId id="473" r:id="rId34"/>
    <p:sldId id="472" r:id="rId35"/>
    <p:sldId id="475" r:id="rId36"/>
    <p:sldId id="476" r:id="rId37"/>
    <p:sldId id="477" r:id="rId38"/>
    <p:sldId id="478" r:id="rId39"/>
    <p:sldId id="492" r:id="rId40"/>
    <p:sldId id="488" r:id="rId41"/>
    <p:sldId id="489" r:id="rId42"/>
    <p:sldId id="490" r:id="rId43"/>
    <p:sldId id="491" r:id="rId44"/>
    <p:sldId id="481" r:id="rId45"/>
    <p:sldId id="48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8943" autoAdjust="0"/>
  </p:normalViewPr>
  <p:slideViewPr>
    <p:cSldViewPr snapToGrid="0">
      <p:cViewPr varScale="1">
        <p:scale>
          <a:sx n="76" d="100"/>
          <a:sy n="76" d="100"/>
        </p:scale>
        <p:origin x="138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Plan1!$B$2:$C$2</c:f>
              <c:numCache>
                <c:formatCode>General</c:formatCode>
                <c:ptCount val="2"/>
                <c:pt idx="0">
                  <c:v>10</c:v>
                </c:pt>
                <c:pt idx="1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EF-46B7-A393-EEE58954AD2D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Plan1!$B$3:$C$3</c:f>
              <c:numCache>
                <c:formatCode>General</c:formatCode>
                <c:ptCount val="2"/>
                <c:pt idx="0">
                  <c:v>4</c:v>
                </c:pt>
                <c:pt idx="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EF-46B7-A393-EEE58954A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7789968"/>
        <c:axId val="1687790512"/>
      </c:scatterChart>
      <c:valAx>
        <c:axId val="1687789968"/>
        <c:scaling>
          <c:orientation val="minMax"/>
          <c:max val="2.5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1687790512"/>
        <c:crosses val="autoZero"/>
        <c:crossBetween val="midCat"/>
        <c:majorUnit val="0.5"/>
      </c:valAx>
      <c:valAx>
        <c:axId val="16877905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8778996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Plan2!$A$2:$B$2</c:f>
              <c:numCache>
                <c:formatCode>General</c:formatCode>
                <c:ptCount val="2"/>
                <c:pt idx="0">
                  <c:v>10</c:v>
                </c:pt>
                <c:pt idx="1">
                  <c:v>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E5-437D-A61B-50FCD9BBC848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Plan2!$A$3:$B$3</c:f>
              <c:numCache>
                <c:formatCode>General</c:formatCode>
                <c:ptCount val="2"/>
                <c:pt idx="0">
                  <c:v>4</c:v>
                </c:pt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E5-437D-A61B-50FCD9BB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1387664"/>
        <c:axId val="1581390384"/>
      </c:scatterChart>
      <c:valAx>
        <c:axId val="15813876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1581390384"/>
        <c:crosses val="autoZero"/>
        <c:crossBetween val="midCat"/>
      </c:valAx>
      <c:valAx>
        <c:axId val="1581390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pt-BR"/>
          </a:p>
        </c:txPr>
        <c:crossAx val="158138766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Plan3!$A$2:$B$2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ED4-480F-AEC4-D8F728EF6F45}"/>
            </c:ext>
          </c:extLst>
        </c:ser>
        <c:ser>
          <c:idx val="1"/>
          <c:order val="1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Plan3!$A$3:$B$3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ED4-480F-AEC4-D8F728EF6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1387120"/>
        <c:axId val="1581389296"/>
      </c:scatterChart>
      <c:valAx>
        <c:axId val="1581387120"/>
        <c:scaling>
          <c:orientation val="minMax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1581389296"/>
        <c:crosses val="autoZero"/>
        <c:crossBetween val="midCat"/>
      </c:valAx>
      <c:valAx>
        <c:axId val="15813892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813871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smtClean="0">
                <a:solidFill>
                  <a:schemeClr val="bg1"/>
                </a:solidFill>
              </a:rPr>
              <a:t>PGM 547: Experimentação </a:t>
            </a:r>
            <a:r>
              <a:rPr lang="pt-BR" sz="3600" b="1" dirty="0" smtClean="0">
                <a:solidFill>
                  <a:schemeClr val="bg1"/>
                </a:solidFill>
              </a:rPr>
              <a:t>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07: Análise Conjunta de Experimentos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 smtClean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54" y="11614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Vantagens / Desvantagens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896454" y="1841352"/>
            <a:ext cx="10515600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Vantagens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Permite estudo da influência ambiental no desempenho dos genótipos avaliados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Maior confiança no desempenho dos genótipos avaliados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96454" y="4381352"/>
            <a:ext cx="10515600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Desvantagem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Requer maior quantidade de recursos (sementes, mão de obra, área e recurso financeiro) </a:t>
            </a:r>
          </a:p>
        </p:txBody>
      </p:sp>
    </p:spTree>
    <p:extLst>
      <p:ext uri="{BB962C8B-B14F-4D97-AF65-F5344CB8AC3E}">
        <p14:creationId xmlns:p14="http://schemas.microsoft.com/office/powerpoint/2010/main" val="792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73" y="102731"/>
            <a:ext cx="11443855" cy="60901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 smtClean="0"/>
              <a:t>Esquema Fatorial </a:t>
            </a:r>
            <a:r>
              <a:rPr lang="pt-BR" sz="3600" dirty="0"/>
              <a:t> </a:t>
            </a:r>
            <a:r>
              <a:rPr lang="pt-BR" sz="3600" i="1" dirty="0" err="1" smtClean="0"/>
              <a:t>vs</a:t>
            </a:r>
            <a:r>
              <a:rPr lang="pt-BR" sz="3600" i="1" dirty="0" smtClean="0"/>
              <a:t> </a:t>
            </a:r>
            <a:r>
              <a:rPr lang="pt-BR" sz="3600" dirty="0" smtClean="0"/>
              <a:t>Análise Conjunta de Experimentos</a:t>
            </a:r>
            <a:endParaRPr lang="pt-BR" sz="3600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92249"/>
              </p:ext>
            </p:extLst>
          </p:nvPr>
        </p:nvGraphicFramePr>
        <p:xfrm>
          <a:off x="36418" y="1847871"/>
          <a:ext cx="4464000" cy="39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5588000" y="1755211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A10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7423727" y="1755211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A11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9259454" y="1755211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A12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588000" y="2840484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A7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7423727" y="2840484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A8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9259454" y="2840484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A9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587999" y="3925757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A4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7423726" y="3925757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A5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9259454" y="3925757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A6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5587999" y="5011030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</a:t>
            </a:r>
          </a:p>
          <a:p>
            <a:pPr algn="ctr"/>
            <a:r>
              <a:rPr lang="pt-BR" dirty="0" smtClean="0"/>
              <a:t>20 Genótipos</a:t>
            </a:r>
          </a:p>
          <a:p>
            <a:pPr algn="ctr"/>
            <a:r>
              <a:rPr lang="pt-BR" dirty="0" smtClean="0"/>
              <a:t>3 Repetições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7423726" y="5011030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A2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9259453" y="5017958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A3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177638" y="842183"/>
            <a:ext cx="2184400" cy="87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/>
              <a:t>Esquema Fatorial 3 x 2</a:t>
            </a:r>
          </a:p>
          <a:p>
            <a:pPr algn="ctr"/>
            <a:r>
              <a:rPr lang="pt-BR" sz="1600" dirty="0" smtClean="0"/>
              <a:t>6 Tratamentos</a:t>
            </a:r>
          </a:p>
          <a:p>
            <a:pPr algn="ctr"/>
            <a:r>
              <a:rPr lang="pt-BR" sz="1600" dirty="0" smtClean="0"/>
              <a:t>DBC </a:t>
            </a:r>
          </a:p>
          <a:p>
            <a:pPr algn="ctr"/>
            <a:r>
              <a:rPr lang="pt-BR" sz="1600" dirty="0" smtClean="0"/>
              <a:t>4 Repetições</a:t>
            </a:r>
            <a:endParaRPr lang="pt-BR" sz="16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587998" y="832413"/>
            <a:ext cx="5204691" cy="87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/>
              <a:t>Análise Conjunta de Experimentos 20 x 12</a:t>
            </a:r>
          </a:p>
          <a:p>
            <a:pPr algn="ctr"/>
            <a:r>
              <a:rPr lang="pt-BR" sz="1600" dirty="0" smtClean="0"/>
              <a:t>20 Tratamentos</a:t>
            </a:r>
          </a:p>
          <a:p>
            <a:pPr algn="ctr"/>
            <a:r>
              <a:rPr lang="pt-BR" sz="1600" dirty="0"/>
              <a:t>12 </a:t>
            </a:r>
            <a:r>
              <a:rPr lang="pt-BR" sz="1600" dirty="0" smtClean="0"/>
              <a:t>Experimentos (Ambientes)</a:t>
            </a:r>
            <a:endParaRPr lang="pt-BR" sz="1600" dirty="0"/>
          </a:p>
          <a:p>
            <a:pPr algn="ctr"/>
            <a:r>
              <a:rPr lang="pt-BR" sz="1600" dirty="0" smtClean="0"/>
              <a:t>DBC </a:t>
            </a:r>
          </a:p>
          <a:p>
            <a:pPr algn="ctr"/>
            <a:r>
              <a:rPr lang="pt-BR" sz="1600" dirty="0"/>
              <a:t>3</a:t>
            </a:r>
            <a:r>
              <a:rPr lang="pt-BR" sz="1600" dirty="0" smtClean="0"/>
              <a:t> Repetições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5805074" y="6110159"/>
                <a:ext cx="4770537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074" y="6110159"/>
                <a:ext cx="4770537" cy="424796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105720" y="6110159"/>
                <a:ext cx="432823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0" y="6110159"/>
                <a:ext cx="4328236" cy="424796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7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69023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Vi5500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Vi7800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CNFP7988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VP7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Vi5700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Valente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Ouro Negro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CNFP9346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02815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829567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1: Viçosa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0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89481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13499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25848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2: Coimbra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1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35" y="305017"/>
            <a:ext cx="8654474" cy="6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5091" y="3867773"/>
            <a:ext cx="10621817" cy="2505318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Recomendação de Cultivares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</a:t>
            </a:r>
            <a:r>
              <a:rPr lang="pt-BR" sz="2800" dirty="0"/>
              <a:t>das linhagens, híbridos, clones em maior número de ambientes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Preliminares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de Valor de Cultivo e </a:t>
            </a:r>
            <a:r>
              <a:rPr lang="pt-BR" dirty="0" smtClean="0"/>
              <a:t>Uso</a:t>
            </a:r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85091" y="1027592"/>
            <a:ext cx="10621817" cy="250531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Seleção de Genótipos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de progênies e predição de ganho com a seleção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364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Análises de Interação G x 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2437" y="744947"/>
            <a:ext cx="11831781" cy="220380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de Homogeneidade de Variâncias (F máximo)</a:t>
            </a:r>
            <a:endParaRPr lang="pt-BR" sz="1800" dirty="0"/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 conjunta de variância (Totais ou Médias)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Natureza da interação </a:t>
            </a:r>
            <a:r>
              <a:rPr lang="pt-BR" sz="2400" dirty="0" err="1" smtClean="0"/>
              <a:t>GxE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12437" y="2948755"/>
            <a:ext cx="5430982" cy="347975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Seleção de Genótipos</a:t>
            </a:r>
          </a:p>
          <a:p>
            <a:pPr algn="ctr"/>
            <a:endParaRPr lang="pt-BR" sz="4000" dirty="0"/>
          </a:p>
          <a:p>
            <a:pPr algn="ctr"/>
            <a:r>
              <a:rPr lang="pt-BR" sz="2800" dirty="0" smtClean="0"/>
              <a:t>Muitas progênies avaliadas em poucos locais</a:t>
            </a:r>
          </a:p>
          <a:p>
            <a:pPr algn="just"/>
            <a:endParaRPr lang="pt-BR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Predição do Ganho com Seleção</a:t>
            </a:r>
            <a:endParaRPr lang="pt-BR" sz="2800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985164" y="2948755"/>
            <a:ext cx="6059054" cy="34797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Recomendação de Cultivares</a:t>
            </a:r>
          </a:p>
          <a:p>
            <a:pPr algn="ctr"/>
            <a:endParaRPr lang="pt-BR" dirty="0" smtClean="0"/>
          </a:p>
          <a:p>
            <a:pPr algn="ctr"/>
            <a:r>
              <a:rPr lang="pt-BR" sz="2800" dirty="0" smtClean="0"/>
              <a:t>Poucos híbridos, clones ou linhagens avaliados em muitos locais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Estratificação Ambiental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Adaptabilidade e Estabilidade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229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01821" y="236948"/>
            <a:ext cx="6123707" cy="192436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endParaRPr lang="pt-BR" b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pt-BR" b="1" dirty="0" smtClean="0"/>
              <a:t>Teste de Homogeneidade de Variância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70752"/>
              </p:ext>
            </p:extLst>
          </p:nvPr>
        </p:nvGraphicFramePr>
        <p:xfrm>
          <a:off x="346365" y="2377209"/>
          <a:ext cx="11569860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Parâmetros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Ambientes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dirty="0" smtClean="0">
                          <a:effectLst/>
                        </a:rPr>
                        <a:t>Média</a:t>
                      </a:r>
                      <a:endParaRPr lang="pt-B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2004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3098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2145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2768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1436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3665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2602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err="1">
                          <a:effectLst/>
                        </a:rPr>
                        <a:t>QMRes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39061.57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42534.94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91445.76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40160.16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95976.04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90180.09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150171.8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74632.78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82483.84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48356.01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81733.09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81921.89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𝑥𝑖𝑚𝑜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𝑛𝑖𝑚𝑜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800" dirty="0"/>
                            <m:t>150171.8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800" dirty="0"/>
                            <m:t>39061.57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=3,85&lt;7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2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CC9F4A8-A89D-44B4-A3DD-9950D641CFA8}"/>
              </a:ext>
            </a:extLst>
          </p:cNvPr>
          <p:cNvCxnSpPr/>
          <p:nvPr/>
        </p:nvCxnSpPr>
        <p:spPr>
          <a:xfrm>
            <a:off x="2095501" y="857250"/>
            <a:ext cx="814387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531" name="Text Box 9"/>
          <p:cNvSpPr txBox="1">
            <a:spLocks noChangeArrowheads="1"/>
          </p:cNvSpPr>
          <p:nvPr/>
        </p:nvSpPr>
        <p:spPr bwMode="auto">
          <a:xfrm>
            <a:off x="2024063" y="338138"/>
            <a:ext cx="5224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en-US" sz="2400" b="1">
                <a:latin typeface="Century Gothic" panose="020B0502020202020204" pitchFamily="34" charset="0"/>
              </a:rPr>
              <a:t>Passos da ANAVA conjunta:</a:t>
            </a:r>
          </a:p>
        </p:txBody>
      </p:sp>
      <p:sp>
        <p:nvSpPr>
          <p:cNvPr id="22532" name="Text Box 23"/>
          <p:cNvSpPr txBox="1">
            <a:spLocks noChangeArrowheads="1"/>
          </p:cNvSpPr>
          <p:nvPr/>
        </p:nvSpPr>
        <p:spPr bwMode="auto">
          <a:xfrm>
            <a:off x="2135188" y="1358901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AutoNum type="arabicPeriod" startAt="2"/>
            </a:pPr>
            <a:r>
              <a:rPr lang="pt-BR" altLang="en-US" sz="2000">
                <a:latin typeface="Century Gothic" panose="020B0502020202020204" pitchFamily="34" charset="0"/>
              </a:rPr>
              <a:t>Testar a homogeneidade das variâncias residuais</a:t>
            </a:r>
          </a:p>
        </p:txBody>
      </p:sp>
      <p:sp>
        <p:nvSpPr>
          <p:cNvPr id="32773" name="Text Box 23"/>
          <p:cNvSpPr txBox="1">
            <a:spLocks noChangeArrowheads="1"/>
          </p:cNvSpPr>
          <p:nvPr/>
        </p:nvSpPr>
        <p:spPr bwMode="auto">
          <a:xfrm>
            <a:off x="2351088" y="2151064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 b="1">
                <a:latin typeface="Century Gothic" panose="020B0502020202020204" pitchFamily="34" charset="0"/>
              </a:rPr>
              <a:t>O que fazer em caso de heterocedasticidade?</a:t>
            </a:r>
          </a:p>
        </p:txBody>
      </p:sp>
      <p:sp>
        <p:nvSpPr>
          <p:cNvPr id="52232" name="Text Box 23"/>
          <p:cNvSpPr txBox="1">
            <a:spLocks noChangeArrowheads="1"/>
          </p:cNvSpPr>
          <p:nvPr/>
        </p:nvSpPr>
        <p:spPr bwMode="auto">
          <a:xfrm>
            <a:off x="2566988" y="2997201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Agrupar os experimentos cujos QME sejam homogêneos</a:t>
            </a:r>
          </a:p>
        </p:txBody>
      </p:sp>
      <p:sp>
        <p:nvSpPr>
          <p:cNvPr id="52233" name="Text Box 23"/>
          <p:cNvSpPr txBox="1">
            <a:spLocks noChangeArrowheads="1"/>
          </p:cNvSpPr>
          <p:nvPr/>
        </p:nvSpPr>
        <p:spPr bwMode="auto">
          <a:xfrm>
            <a:off x="2566988" y="3663951"/>
            <a:ext cx="7632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usando o método proposto por Cochran (1954) </a:t>
            </a:r>
            <a:r>
              <a:rPr lang="pt-BR" altLang="en-US" sz="1500">
                <a:solidFill>
                  <a:srgbClr val="FF0000"/>
                </a:solidFill>
                <a:latin typeface="Century Gothic" panose="020B0502020202020204" pitchFamily="34" charset="0"/>
              </a:rPr>
              <a:t>(Pimentel Gomes, 2000)</a:t>
            </a:r>
          </a:p>
        </p:txBody>
      </p:sp>
      <p:sp>
        <p:nvSpPr>
          <p:cNvPr id="52234" name="Text Box 23"/>
          <p:cNvSpPr txBox="1">
            <a:spLocks noChangeArrowheads="1"/>
          </p:cNvSpPr>
          <p:nvPr/>
        </p:nvSpPr>
        <p:spPr bwMode="auto">
          <a:xfrm>
            <a:off x="2566988" y="4598989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QM ponderados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 Box 23"/>
          <p:cNvSpPr txBox="1">
            <a:spLocks noChangeArrowheads="1"/>
          </p:cNvSpPr>
          <p:nvPr/>
        </p:nvSpPr>
        <p:spPr bwMode="auto">
          <a:xfrm>
            <a:off x="2566988" y="5264151"/>
            <a:ext cx="7632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abordagem de modelos mistos utilizando diferentes estruturas de matrizes de variâncias e covariâncias residuais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  <p:bldP spid="52232" grpId="0"/>
      <p:bldP spid="52233" grpId="0"/>
      <p:bldP spid="5223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221434" y="1365266"/>
            <a:ext cx="5708311" cy="49859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5400" dirty="0" smtClean="0">
                <a:solidFill>
                  <a:srgbClr val="FF0000"/>
                </a:solidFill>
              </a:rPr>
              <a:t>1</a:t>
            </a:r>
            <a:r>
              <a:rPr lang="pt-BR" sz="2800" dirty="0" smtClean="0"/>
              <a:t> Experimento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r>
              <a:rPr lang="pt-BR" sz="4400" dirty="0" smtClean="0"/>
              <a:t>F = G + 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002519" y="130313"/>
            <a:ext cx="10515600" cy="1016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Experimentação</a:t>
            </a:r>
          </a:p>
          <a:p>
            <a:pPr algn="ctr"/>
            <a:r>
              <a:rPr lang="pt-BR" dirty="0" smtClean="0"/>
              <a:t>Melhoramento de Plantas</a:t>
            </a:r>
            <a:endParaRPr lang="pt-BR" sz="40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272" y="4100359"/>
            <a:ext cx="5514109" cy="5687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híbridos, clones.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23272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visando seleção.</a:t>
            </a:r>
          </a:p>
          <a:p>
            <a:pPr algn="ctr"/>
            <a:endParaRPr lang="pt-BR" sz="2000" dirty="0" smtClean="0"/>
          </a:p>
        </p:txBody>
      </p:sp>
      <p:sp>
        <p:nvSpPr>
          <p:cNvPr id="16" name="CaixaDeTexto 15"/>
          <p:cNvSpPr txBox="1"/>
          <p:nvPr/>
        </p:nvSpPr>
        <p:spPr>
          <a:xfrm>
            <a:off x="6031583" y="1365266"/>
            <a:ext cx="6086526" cy="5016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3200" dirty="0" smtClean="0">
                <a:solidFill>
                  <a:srgbClr val="FF0000"/>
                </a:solidFill>
              </a:rPr>
              <a:t>2 ou Mais</a:t>
            </a:r>
            <a:r>
              <a:rPr lang="pt-BR" dirty="0" smtClean="0"/>
              <a:t> </a:t>
            </a:r>
            <a:r>
              <a:rPr lang="pt-BR" sz="2800" dirty="0" smtClean="0"/>
              <a:t>Experimentos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4400" dirty="0" smtClean="0"/>
          </a:p>
          <a:p>
            <a:pPr algn="ctr"/>
            <a:r>
              <a:rPr lang="pt-BR" sz="4400" dirty="0" smtClean="0"/>
              <a:t>F = G + A + </a:t>
            </a:r>
            <a:r>
              <a:rPr lang="pt-BR" sz="4400" dirty="0" err="1" smtClean="0"/>
              <a:t>GxA</a:t>
            </a:r>
            <a:endParaRPr lang="pt-BR" sz="44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6285345" y="4100359"/>
            <a:ext cx="5514109" cy="11227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dirty="0" smtClean="0"/>
              <a:t>Ensaios de valor de cultivo e uso (VCU)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285345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visando seleção.</a:t>
            </a:r>
          </a:p>
          <a:p>
            <a:pPr algn="ctr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7715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67547"/>
              </p:ext>
            </p:extLst>
          </p:nvPr>
        </p:nvGraphicFramePr>
        <p:xfrm>
          <a:off x="6625309" y="2356223"/>
          <a:ext cx="5436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F.V.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G.L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Blocos/Ambientes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SQB/A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QM(B/A)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Ambientes (A)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Genótipos (G)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 x</a:t>
                      </a:r>
                      <a:r>
                        <a:rPr lang="pt-BR" sz="1400" b="1" baseline="0" dirty="0" smtClean="0"/>
                        <a:t> 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(g-1)(a-1)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GQGxA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Resíduo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a(r-1)(g-1)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Agr</a:t>
                      </a:r>
                      <a:r>
                        <a:rPr lang="pt-BR" sz="1400" b="1" dirty="0" smtClean="0"/>
                        <a:t>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21520"/>
            <a:ext cx="6162812" cy="4545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113076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Quantificação da Interação G x A</a:t>
            </a:r>
            <a:br>
              <a:rPr lang="pt-BR" dirty="0" smtClean="0"/>
            </a:br>
            <a:r>
              <a:rPr lang="pt-BR" dirty="0" smtClean="0"/>
              <a:t>ANOVA Conjunta - Totais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47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1" y="805360"/>
            <a:ext cx="9682522" cy="206038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420564" y="351509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167021" y="360319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721903" y="38739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4284033" y="3180320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Fixo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167021" y="420277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167021" y="5025179"/>
            <a:ext cx="1035072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67021" y="5911048"/>
            <a:ext cx="10350724" cy="70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 x A: Os genótipos não apresentam comportamento diferencial ao longo dos ambientes, em termos de médias.</a:t>
            </a:r>
          </a:p>
        </p:txBody>
      </p:sp>
    </p:spTree>
    <p:extLst>
      <p:ext uri="{BB962C8B-B14F-4D97-AF65-F5344CB8AC3E}">
        <p14:creationId xmlns:p14="http://schemas.microsoft.com/office/powerpoint/2010/main" val="24144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3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4051500" y="3577817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</p:spTree>
    <p:extLst>
      <p:ext uri="{BB962C8B-B14F-4D97-AF65-F5344CB8AC3E}">
        <p14:creationId xmlns:p14="http://schemas.microsoft.com/office/powerpoint/2010/main" val="4877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4051500" y="3282054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30076" y="438245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2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64" y="491197"/>
            <a:ext cx="9884496" cy="293605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712224" y="10038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942264" y="5687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8" name="Retângulo 17"/>
          <p:cNvSpPr/>
          <p:nvPr/>
        </p:nvSpPr>
        <p:spPr>
          <a:xfrm>
            <a:off x="3497146" y="8394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4051500" y="3282054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/>
          <p:cNvSpPr txBox="1"/>
          <p:nvPr/>
        </p:nvSpPr>
        <p:spPr>
          <a:xfrm>
            <a:off x="1157784" y="5346790"/>
            <a:ext cx="1035072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3334325" y="4291702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4291702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8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Avaliação de 400 progênies em dois locais</a:t>
            </a:r>
          </a:p>
          <a:p>
            <a:r>
              <a:rPr lang="pt-BR" dirty="0" smtClean="0"/>
              <a:t>Avaliação de 25 linhagens em 40 experimentos (ambientes)</a:t>
            </a:r>
          </a:p>
          <a:p>
            <a:r>
              <a:rPr lang="pt-BR" dirty="0" smtClean="0"/>
              <a:t>Avaliação de 30 clones em 10 locais (ambientes)</a:t>
            </a:r>
          </a:p>
          <a:p>
            <a:r>
              <a:rPr lang="pt-BR" dirty="0" smtClean="0"/>
              <a:t>Avaliação de 20 híbridos em 200 locais</a:t>
            </a:r>
          </a:p>
          <a:p>
            <a:r>
              <a:rPr lang="pt-BR" dirty="0" smtClean="0"/>
              <a:t>Avaliação de 20 progênies em 2 locais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b="1" dirty="0" smtClean="0">
                <a:solidFill>
                  <a:srgbClr val="FF0000"/>
                </a:solidFill>
              </a:rPr>
              <a:t>Qual a natureza dos efeitos e dos modelos a serem adotados?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755437" y="143858"/>
            <a:ext cx="9817727" cy="113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Situações Experimentais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92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83" y="1426285"/>
            <a:ext cx="6944782" cy="512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4516582" y="4248728"/>
            <a:ext cx="5024581" cy="31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1279019" y="2454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 smtClean="0"/>
              <a:t>Análise Conjunta de Variância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510510" y="2697814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p:sp>
        <p:nvSpPr>
          <p:cNvPr id="20" name="Retângulo 19"/>
          <p:cNvSpPr/>
          <p:nvPr/>
        </p:nvSpPr>
        <p:spPr>
          <a:xfrm>
            <a:off x="554337" y="1278080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21" name="Retângulo 20"/>
          <p:cNvSpPr/>
          <p:nvPr/>
        </p:nvSpPr>
        <p:spPr>
          <a:xfrm>
            <a:off x="554337" y="178043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/>
          <p:cNvSpPr txBox="1"/>
          <p:nvPr/>
        </p:nvSpPr>
        <p:spPr>
          <a:xfrm>
            <a:off x="453005" y="3697911"/>
            <a:ext cx="368804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453004" y="4492028"/>
            <a:ext cx="3688042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31" y="3321219"/>
            <a:ext cx="4552565" cy="3357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tângulo 14"/>
          <p:cNvSpPr/>
          <p:nvPr/>
        </p:nvSpPr>
        <p:spPr>
          <a:xfrm>
            <a:off x="5791355" y="3241806"/>
            <a:ext cx="61429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Resolva: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valores de F e os p-valores associados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componentes de variância associados aos efeitos aleatórios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6125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279302"/>
            <a:ext cx="8229600" cy="4525963"/>
          </a:xfrm>
        </p:spPr>
        <p:txBody>
          <a:bodyPr>
            <a:noAutofit/>
          </a:bodyPr>
          <a:lstStyle/>
          <a:p>
            <a:pPr marL="400050" lvl="1" indent="0">
              <a:lnSpc>
                <a:spcPct val="170000"/>
              </a:lnSpc>
              <a:buNone/>
            </a:pPr>
            <a:endParaRPr lang="pt-BR" sz="1800" b="1" baseline="-25000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800" b="1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279576" y="1052736"/>
            <a:ext cx="2304256" cy="86409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Interação G x A</a:t>
            </a:r>
          </a:p>
          <a:p>
            <a:pPr algn="ctr"/>
            <a:r>
              <a:rPr lang="pt-BR" dirty="0"/>
              <a:t>Não Significativa 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6471986" y="1052736"/>
            <a:ext cx="2304256" cy="8640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Interação G x A</a:t>
            </a:r>
          </a:p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Significativa **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3215680" y="2200218"/>
            <a:ext cx="432048" cy="11567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7408090" y="2060848"/>
            <a:ext cx="432048" cy="474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5560" y="357301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Teste de comparação entre médias</a:t>
            </a:r>
          </a:p>
        </p:txBody>
      </p:sp>
      <p:sp>
        <p:nvSpPr>
          <p:cNvPr id="18" name="Seta para baixo 17"/>
          <p:cNvSpPr/>
          <p:nvPr/>
        </p:nvSpPr>
        <p:spPr>
          <a:xfrm>
            <a:off x="3215680" y="4509120"/>
            <a:ext cx="432048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207568" y="57349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6255963" y="2636912"/>
            <a:ext cx="28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Estudos Pormenorizados</a:t>
            </a:r>
          </a:p>
        </p:txBody>
      </p:sp>
      <p:cxnSp>
        <p:nvCxnSpPr>
          <p:cNvPr id="8" name="Conector de seta reta 7"/>
          <p:cNvCxnSpPr>
            <a:stCxn id="20" idx="2"/>
            <a:endCxn id="30" idx="0"/>
          </p:cNvCxnSpPr>
          <p:nvPr/>
        </p:nvCxnSpPr>
        <p:spPr>
          <a:xfrm flipH="1">
            <a:off x="6420036" y="3006244"/>
            <a:ext cx="127070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20" idx="2"/>
            <a:endCxn id="31" idx="0"/>
          </p:cNvCxnSpPr>
          <p:nvPr/>
        </p:nvCxnSpPr>
        <p:spPr>
          <a:xfrm>
            <a:off x="7690740" y="3006244"/>
            <a:ext cx="168162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5375920" y="3429000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Ambientes</a:t>
            </a:r>
          </a:p>
        </p:txBody>
      </p:sp>
      <p:sp>
        <p:nvSpPr>
          <p:cNvPr id="31" name="Retângulo de cantos arredondados 30"/>
          <p:cNvSpPr/>
          <p:nvPr/>
        </p:nvSpPr>
        <p:spPr>
          <a:xfrm>
            <a:off x="8328248" y="3429000"/>
            <a:ext cx="20882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Genótipos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4943872" y="4365104"/>
            <a:ext cx="3016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Natureza da Interação </a:t>
            </a:r>
            <a:r>
              <a:rPr lang="pt-BR" dirty="0" err="1"/>
              <a:t>GxA</a:t>
            </a: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Estratificação Ambiental</a:t>
            </a:r>
          </a:p>
          <a:p>
            <a:pPr algn="ctr"/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8366183" y="436510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Adaptabilidade e Estabilidade</a:t>
            </a:r>
          </a:p>
          <a:p>
            <a:pPr algn="ctr"/>
            <a:endParaRPr lang="pt-BR" dirty="0"/>
          </a:p>
        </p:txBody>
      </p:sp>
      <p:sp>
        <p:nvSpPr>
          <p:cNvPr id="41" name="Seta para baixo 40"/>
          <p:cNvSpPr/>
          <p:nvPr/>
        </p:nvSpPr>
        <p:spPr>
          <a:xfrm>
            <a:off x="6168008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5031826" y="573499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148228" y="573325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4" name="Seta para baixo 43"/>
          <p:cNvSpPr/>
          <p:nvPr/>
        </p:nvSpPr>
        <p:spPr>
          <a:xfrm>
            <a:off x="9225677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9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82045"/>
              </p:ext>
            </p:extLst>
          </p:nvPr>
        </p:nvGraphicFramePr>
        <p:xfrm>
          <a:off x="424874" y="203199"/>
          <a:ext cx="11194470" cy="6526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946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GEN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Ambientes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46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A1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A2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A3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A4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A5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A6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A7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A8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A9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A10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A11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A12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1863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1656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3891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2421.33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1483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1551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3322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2304.08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2955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2878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2860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4047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2760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2516.00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3367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2295.25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1741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2790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2209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2828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2554.92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2548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2009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1632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3669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2362.25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2516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2366.42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3164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2099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2853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1566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2384.25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2320.33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2390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2251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1412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3548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2195.50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1343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3879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2345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2344.92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1424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1928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3279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1247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3596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2245.33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3669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2326.25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3110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2563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3488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3856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2656.33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2421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3902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2625.92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1899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2724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3445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2641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2333.83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2288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1456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3261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2963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2051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3478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2486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2447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2281.83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2085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2541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2035.67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2260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3230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3110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3285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2758.58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2009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4179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2680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2407.67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1620.60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2578.40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2519.70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2004.35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3097.60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2144.85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2767.60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1606.75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1436.40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3664.70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2599.15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2601.90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2386.83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25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8" y="1051511"/>
            <a:ext cx="8310004" cy="570357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911928" y="355686"/>
            <a:ext cx="831000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Desdobramento de genótipos em cada ambiente</a:t>
            </a:r>
          </a:p>
        </p:txBody>
      </p:sp>
    </p:spTree>
    <p:extLst>
      <p:ext uri="{BB962C8B-B14F-4D97-AF65-F5344CB8AC3E}">
        <p14:creationId xmlns:p14="http://schemas.microsoft.com/office/powerpoint/2010/main" val="13153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4031418" y="118374"/>
            <a:ext cx="38270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 x A 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91546" y="3132557"/>
                <a:ext cx="8640959" cy="372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sz="2000" b="1" dirty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rPr>
                  <a:t>Determinação da natureza da interação G x A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Decomposição do Quadrado Médio da Interação </a:t>
                </a:r>
                <a:r>
                  <a:rPr lang="pt-BR" dirty="0" err="1"/>
                  <a:t>GxA</a:t>
                </a:r>
                <a:endParaRPr lang="pt-BR" dirty="0"/>
              </a:p>
              <a:p>
                <a:pPr marL="1200150" lvl="2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Metodologias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Robertson (1959)</a:t>
                </a:r>
              </a:p>
              <a:p>
                <a:pPr marL="2114550" lvl="4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S = 0,5*(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 )</m:t>
                    </m:r>
                  </m:oMath>
                </a14:m>
                <a:r>
                  <a:rPr lang="pt-BR" dirty="0"/>
                  <a:t> 	</a:t>
                </a:r>
              </a:p>
              <a:p>
                <a:pPr marL="2114550" lvl="4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C = (1-r) 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pt-BR" dirty="0"/>
                  <a:t>     r: correlação entre médias nos dois ambientes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Cruz e </a:t>
                </a:r>
                <a:r>
                  <a:rPr lang="pt-BR" dirty="0" err="1"/>
                  <a:t>Castoldi</a:t>
                </a:r>
                <a:r>
                  <a:rPr lang="pt-BR" dirty="0"/>
                  <a:t> (1991) –&gt;  C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(1−</m:t>
                            </m:r>
                            <m:r>
                              <a:rPr lang="pt-BR" i="1">
                                <a:latin typeface="Cambria Math"/>
                              </a:rPr>
                              <m:t>𝑟</m:t>
                            </m:r>
                            <m:r>
                              <a:rPr lang="pt-BR" i="1">
                                <a:latin typeface="Cambria Math"/>
                              </a:rPr>
                              <m:t>)³</m:t>
                            </m:r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pt-BR" dirty="0"/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%C = 100C/</a:t>
                </a:r>
                <a:r>
                  <a:rPr lang="pt-BR" dirty="0" err="1"/>
                  <a:t>QMGA</a:t>
                </a:r>
                <a:r>
                  <a:rPr lang="pt-BR" baseline="-25000" dirty="0" err="1"/>
                  <a:t>ij</a:t>
                </a:r>
                <a:endParaRPr lang="pt-BR" baseline="-250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6" y="3132557"/>
                <a:ext cx="8640959" cy="3725443"/>
              </a:xfrm>
              <a:prstGeom prst="rect">
                <a:avLst/>
              </a:prstGeom>
              <a:blipFill rotWithShape="0">
                <a:blip r:embed="rId3"/>
                <a:stretch>
                  <a:fillRect b="-4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de cantos arredondados 13"/>
          <p:cNvSpPr/>
          <p:nvPr/>
        </p:nvSpPr>
        <p:spPr>
          <a:xfrm>
            <a:off x="9156341" y="1088741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Ponto de Vista: Ambientes</a:t>
            </a: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9588389" y="1808821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Dissimilaridade entre Ambientes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364" y="764705"/>
            <a:ext cx="62769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rec7-1.fna.fbcdn.net/v/t1.15752-9/69571513_2331952387066404_4469448701722492928_n.jpg?_nc_cat=110&amp;_nc_oc=AQmivATtzb_pKuPtb9Zh0eEKaVaeSsmB0m0--8kENZI2g6uHl6xbJa7OE1fu4qmYr7RF_V-Fc43HUi7-zzUNE1uF&amp;_nc_ht=scontent.frec7-1.fna&amp;oh=0f61cecdc786f7e265cceaa81ab0f81a&amp;oe=5DC76C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6707" r="31591" b="3872"/>
          <a:stretch/>
        </p:blipFill>
        <p:spPr bwMode="auto">
          <a:xfrm rot="16200000">
            <a:off x="4155878" y="-1376066"/>
            <a:ext cx="3916220" cy="119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302855" y="249382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sz="3200" dirty="0" smtClean="0"/>
              <a:t>Exemplo</a:t>
            </a:r>
            <a:br>
              <a:rPr lang="pt-BR" sz="3200" dirty="0" smtClean="0"/>
            </a:br>
            <a:r>
              <a:rPr lang="pt-BR" sz="2400" dirty="0" smtClean="0"/>
              <a:t>ANOVA Conjunta de Variância</a:t>
            </a:r>
            <a:br>
              <a:rPr lang="pt-BR" sz="2400" dirty="0" smtClean="0"/>
            </a:br>
            <a:r>
              <a:rPr lang="pt-BR" sz="2400" dirty="0" smtClean="0"/>
              <a:t>Dados de Médias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36600" y="1812215"/>
            <a:ext cx="11954778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de variância para cada ambiente, obtidos dos dados de cinco genótipos avaliados em nove ambientes</a:t>
            </a:r>
          </a:p>
        </p:txBody>
      </p:sp>
    </p:spTree>
    <p:extLst>
      <p:ext uri="{BB962C8B-B14F-4D97-AF65-F5344CB8AC3E}">
        <p14:creationId xmlns:p14="http://schemas.microsoft.com/office/powerpoint/2010/main" val="29134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rec7-1.fna.fbcdn.net/v/t1.15752-9/69474250_639978143156605_5863083572579008512_n.jpg?_nc_cat=102&amp;_nc_oc=AQki_lTjfitc77EMk-wdf9PYOryY8TQNnhRid-3OCzkVEPoqQsLtXg6zYR3xIEGYaZQW3JBXoRLIl0PR27n-CP0w&amp;_nc_ht=scontent.frec7-1.fna&amp;oh=24715ce368d89268c427040977ae06c6&amp;oe=5E0FE4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42041"/>
          <a:stretch/>
        </p:blipFill>
        <p:spPr bwMode="auto">
          <a:xfrm rot="10800000">
            <a:off x="230887" y="2198254"/>
            <a:ext cx="11763401" cy="31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37222" y="1184699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conjunta de variância de nove experimentos, envolvendo cinco genótipos, avaliados em quatro blocos por ensaio. Considerando Modelo Aleatório</a:t>
            </a:r>
          </a:p>
        </p:txBody>
      </p:sp>
    </p:spTree>
    <p:extLst>
      <p:ext uri="{BB962C8B-B14F-4D97-AF65-F5344CB8AC3E}">
        <p14:creationId xmlns:p14="http://schemas.microsoft.com/office/powerpoint/2010/main" val="388197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.frec7-1.fna.fbcdn.net/v/t1.15752-9/69262366_540442803163265_6361034315576377344_n.jpg?_nc_cat=108&amp;_nc_oc=AQn-dOdQ1dkjbV1tAQxby0SQ7VMX7pSGgIQe4WXdRFQ7j8lKXylovGp4vfTL0Ium828TX6D4vYd7awBgziWO8zOZ&amp;_nc_ht=scontent.frec7-1.fna&amp;oh=3493c9f6c85123455f786c8f5b62c664&amp;oe=5E00C9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4226" r="36936"/>
          <a:stretch/>
        </p:blipFill>
        <p:spPr bwMode="auto">
          <a:xfrm rot="16200000">
            <a:off x="4336461" y="-2539933"/>
            <a:ext cx="3648364" cy="9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65505" y="69358"/>
            <a:ext cx="9790277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Médias de rendimento de cinco genótipos avaliados em nove ambientes</a:t>
            </a:r>
          </a:p>
        </p:txBody>
      </p:sp>
      <p:pic>
        <p:nvPicPr>
          <p:cNvPr id="6" name="Picture 2" descr="https://scontent.frec7-1.fna.fbcdn.net/v/t1.15752-9/69268453_681333232333883_3261491172652089344_n.jpg?_nc_cat=101&amp;_nc_oc=AQk_AUvbMvLngH5bhMmxAZ1c_KJX-JSSgoQ8Jtg5-iodfkG_7pUw0ZtAQ9m8MIpx47CgR9t7tyhHrHrBF6n65G5P&amp;_nc_ht=scontent.frec7-1.fna&amp;oh=f5a551221120139a31616dad64dd8348&amp;oe=5E0333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6" b="35132"/>
          <a:stretch/>
        </p:blipFill>
        <p:spPr bwMode="auto">
          <a:xfrm>
            <a:off x="259952" y="4336541"/>
            <a:ext cx="11497922" cy="23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84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.frec7-1.fna.fbcdn.net/v/t1.15752-9/69262366_540442803163265_6361034315576377344_n.jpg?_nc_cat=108&amp;_nc_oc=AQn-dOdQ1dkjbV1tAQxby0SQ7VMX7pSGgIQe4WXdRFQ7j8lKXylovGp4vfTL0Ium828TX6D4vYd7awBgziWO8zOZ&amp;_nc_ht=scontent.frec7-1.fna&amp;oh=3493c9f6c85123455f786c8f5b62c664&amp;oe=5E00C9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4226" r="36936"/>
          <a:stretch/>
        </p:blipFill>
        <p:spPr bwMode="auto">
          <a:xfrm rot="16200000">
            <a:off x="4336462" y="-2456806"/>
            <a:ext cx="3648364" cy="9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65505" y="69358"/>
            <a:ext cx="9790277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Médias de rendimento de cinco genótipos avaliados em nove ambientes</a:t>
            </a:r>
          </a:p>
        </p:txBody>
      </p:sp>
      <p:pic>
        <p:nvPicPr>
          <p:cNvPr id="7" name="Picture 2" descr="https://scontent.frec7-1.fna.fbcdn.net/v/t1.15752-9/69268453_681333232333883_3261491172652089344_n.jpg?_nc_cat=101&amp;_nc_oc=AQk_AUvbMvLngH5bhMmxAZ1c_KJX-JSSgoQ8Jtg5-iodfkG_7pUw0ZtAQ9m8MIpx47CgR9t7tyhHrHrBF6n65G5P&amp;_nc_ht=scontent.frec7-1.fna&amp;oh=f5a551221120139a31616dad64dd8348&amp;oe=5E0333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61" b="16067"/>
          <a:stretch/>
        </p:blipFill>
        <p:spPr bwMode="auto">
          <a:xfrm>
            <a:off x="411681" y="4572001"/>
            <a:ext cx="1149792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679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rec7-1.fna.fbcdn.net/v/t1.15752-9/69571513_2331952387066404_4469448701722492928_n.jpg?_nc_cat=110&amp;_nc_oc=AQmivATtzb_pKuPtb9Zh0eEKaVaeSsmB0m0--8kENZI2g6uHl6xbJa7OE1fu4qmYr7RF_V-Fc43HUi7-zzUNE1uF&amp;_nc_ht=scontent.frec7-1.fna&amp;oh=0f61cecdc786f7e265cceaa81ab0f81a&amp;oe=5DC76C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6707" r="31591" b="3872"/>
          <a:stretch/>
        </p:blipFill>
        <p:spPr bwMode="auto">
          <a:xfrm rot="16200000">
            <a:off x="4142506" y="-2733812"/>
            <a:ext cx="3916220" cy="119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23228" y="190955"/>
            <a:ext cx="11954778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Resultados da análise de variância para cada ambiente, obtidos dos dados de cinco genótipos avaliados em nove ambientes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82191" y="3063467"/>
            <a:ext cx="11665527" cy="360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https://scontent.frec7-1.fna.fbcdn.net/v/t1.15752-9/69967898_390783084971295_7916587400497725440_n.jpg?_nc_cat=101&amp;_nc_oc=AQm7R91uR71vUMv9O5vA4xkDtuwECa2GbuThsA7BQYhaMd99i-HL4ctDxLp0yr8L9vWGewne2jY58jo4nDk1JT6p&amp;_nc_ht=scontent.frec7-1.fna&amp;oh=630bcbae6c6fff60345af1cb9a721a54&amp;oe=5E15BEF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1" r="49209" b="14853"/>
          <a:stretch/>
        </p:blipFill>
        <p:spPr bwMode="auto">
          <a:xfrm rot="16200000">
            <a:off x="5423333" y="2418788"/>
            <a:ext cx="914400" cy="700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891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rec7-1.fna.fbcdn.net/v/t1.15752-9/69474250_639978143156605_5863083572579008512_n.jpg?_nc_cat=102&amp;_nc_oc=AQki_lTjfitc77EMk-wdf9PYOryY8TQNnhRid-3OCzkVEPoqQsLtXg6zYR3xIEGYaZQW3JBXoRLIl0PR27n-CP0w&amp;_nc_ht=scontent.frec7-1.fna&amp;oh=24715ce368d89268c427040977ae06c6&amp;oe=5E0FE4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42041"/>
          <a:stretch/>
        </p:blipFill>
        <p:spPr bwMode="auto">
          <a:xfrm rot="10800000">
            <a:off x="267833" y="1256145"/>
            <a:ext cx="11763401" cy="31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74168" y="242590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conjunta de variância de nove experimentos, envolvendo cinco genótipos, avaliados em quatro blocos por ensaio. Considerando Modelo Aleatório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74168" y="4616009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Considerando Modelo Aleatório, calcule: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Os componentes de variância associados aos efeitos aleatórios</a:t>
            </a:r>
          </a:p>
        </p:txBody>
      </p:sp>
    </p:spTree>
    <p:extLst>
      <p:ext uri="{BB962C8B-B14F-4D97-AF65-F5344CB8AC3E}">
        <p14:creationId xmlns:p14="http://schemas.microsoft.com/office/powerpoint/2010/main" val="481505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6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4051500" y="3577817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</p:spTree>
    <p:extLst>
      <p:ext uri="{BB962C8B-B14F-4D97-AF65-F5344CB8AC3E}">
        <p14:creationId xmlns:p14="http://schemas.microsoft.com/office/powerpoint/2010/main" val="538016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Considere a seguinte situação:</a:t>
            </a:r>
          </a:p>
          <a:p>
            <a:pPr marL="0" indent="0">
              <a:buNone/>
            </a:pPr>
            <a:r>
              <a:rPr lang="pt-BR" dirty="0" smtClean="0"/>
              <a:t>Foram obtidos dados de produtividade de grãos de 19 linhagens, avaliada em cinco ambientes, no delineamento em blocos ao acaso com três repetições.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Realize análises individuais e conjunta de variância</a:t>
            </a:r>
          </a:p>
          <a:p>
            <a:pPr lvl="1"/>
            <a:r>
              <a:rPr lang="pt-BR" dirty="0" smtClean="0"/>
              <a:t>Utilizando as médias – Manualmente</a:t>
            </a:r>
          </a:p>
          <a:p>
            <a:pPr lvl="1"/>
            <a:r>
              <a:rPr lang="pt-BR" dirty="0" smtClean="0"/>
              <a:t>Dados originais - GENES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Realize análise de adaptabilidade e estabilidade por </a:t>
            </a:r>
            <a:r>
              <a:rPr lang="pt-BR" dirty="0" err="1" smtClean="0"/>
              <a:t>Lin</a:t>
            </a:r>
            <a:r>
              <a:rPr lang="pt-BR" dirty="0"/>
              <a:t> </a:t>
            </a:r>
            <a:r>
              <a:rPr lang="pt-BR" dirty="0" smtClean="0"/>
              <a:t>e </a:t>
            </a:r>
            <a:r>
              <a:rPr lang="pt-BR" dirty="0" err="1" smtClean="0"/>
              <a:t>Binns</a:t>
            </a:r>
            <a:r>
              <a:rPr lang="pt-BR" dirty="0" smtClean="0"/>
              <a:t> (1988) e </a:t>
            </a:r>
            <a:r>
              <a:rPr lang="pt-BR" dirty="0" err="1" smtClean="0"/>
              <a:t>Eberhart</a:t>
            </a:r>
            <a:r>
              <a:rPr lang="pt-BR" dirty="0" smtClean="0"/>
              <a:t> e Russell (1966).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79019" y="245458"/>
            <a:ext cx="9817727" cy="80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Exercício 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0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2165874" y="476673"/>
            <a:ext cx="5370286" cy="2847129"/>
            <a:chOff x="683568" y="901550"/>
            <a:chExt cx="5370286" cy="284712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9" t="3968" r="48016" b="57884"/>
            <a:stretch/>
          </p:blipFill>
          <p:spPr bwMode="auto">
            <a:xfrm>
              <a:off x="683568" y="958140"/>
              <a:ext cx="5370286" cy="2790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tângulo 14"/>
            <p:cNvSpPr/>
            <p:nvPr/>
          </p:nvSpPr>
          <p:spPr>
            <a:xfrm>
              <a:off x="1763688" y="901550"/>
              <a:ext cx="648072" cy="2772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458044"/>
            <a:ext cx="61150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7968208" y="1988840"/>
            <a:ext cx="2771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Arquivos: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mga</a:t>
            </a:r>
            <a:r>
              <a:rPr lang="pt-BR" dirty="0"/>
              <a:t>”:</a:t>
            </a:r>
          </a:p>
          <a:p>
            <a:r>
              <a:rPr lang="pt-BR" dirty="0"/>
              <a:t> </a:t>
            </a:r>
            <a:r>
              <a:rPr lang="pt-BR" b="1" dirty="0"/>
              <a:t>Média dos Genótipos nos ambientes avaliados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83287" y="-99392"/>
            <a:ext cx="73233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Dissimilaridade entre Ambientes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135560" y="6516052"/>
            <a:ext cx="829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(Biometria -&gt; Interação Genótipos por Ambientes -&gt; Dissimilaridade entre </a:t>
            </a:r>
            <a:r>
              <a:rPr lang="pt-BR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Ambientes)</a:t>
            </a:r>
            <a:endParaRPr lang="pt-BR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135560" y="719637"/>
            <a:ext cx="2841501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001612" y="941869"/>
            <a:ext cx="2534549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7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283287" y="118374"/>
            <a:ext cx="7323351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Dissimilaridade entre Ambientes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Declaração de Parâmetros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2526978"/>
            <a:ext cx="6741289" cy="3422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783632" y="5445225"/>
            <a:ext cx="4104456" cy="27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4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770603" y="188641"/>
            <a:ext cx="63487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Estratificação de Ambientes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245322" y="999064"/>
            <a:ext cx="782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(Biometria -&gt; Interação Genótipos por Ambientes -&gt; Estratificação de Ambientes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2927648" y="5714672"/>
            <a:ext cx="7152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Arquivos: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mga</a:t>
            </a:r>
            <a:r>
              <a:rPr lang="pt-BR" dirty="0"/>
              <a:t>”: </a:t>
            </a:r>
            <a:r>
              <a:rPr lang="pt-BR" b="1" dirty="0"/>
              <a:t>Média dos Genótipos nos ambientes avaliados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2058748" y="1484784"/>
            <a:ext cx="6053477" cy="3168352"/>
            <a:chOff x="534747" y="1484784"/>
            <a:chExt cx="6053477" cy="3168352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6" t="3499" r="48240" b="58077"/>
            <a:stretch/>
          </p:blipFill>
          <p:spPr bwMode="auto">
            <a:xfrm>
              <a:off x="534747" y="1484784"/>
              <a:ext cx="6053477" cy="3168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tângulo 13"/>
            <p:cNvSpPr/>
            <p:nvPr/>
          </p:nvSpPr>
          <p:spPr>
            <a:xfrm>
              <a:off x="1763688" y="1485073"/>
              <a:ext cx="79208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72" y="2708920"/>
            <a:ext cx="4968552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094257" y="1771336"/>
            <a:ext cx="601796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15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855641" y="-27384"/>
            <a:ext cx="6348725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Estratificação de Ambientes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Declaração de Parâmetros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2927648" y="5445224"/>
            <a:ext cx="71523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Arquivos: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mga</a:t>
            </a:r>
            <a:r>
              <a:rPr lang="pt-BR" dirty="0"/>
              <a:t>”: </a:t>
            </a:r>
            <a:r>
              <a:rPr lang="pt-BR" b="1" dirty="0"/>
              <a:t>Média dos Genótipos nos ambientes avaliados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cre</a:t>
            </a:r>
            <a:r>
              <a:rPr lang="pt-BR" dirty="0"/>
              <a:t>”: </a:t>
            </a:r>
            <a:r>
              <a:rPr lang="pt-BR" b="1" dirty="0"/>
              <a:t>Quadrado médio do Resíduo</a:t>
            </a:r>
          </a:p>
          <a:p>
            <a:pPr marL="285750" indent="-285750">
              <a:buFont typeface="Arial" pitchFamily="34" charset="0"/>
              <a:buChar char="•"/>
            </a:pPr>
            <a:endParaRPr lang="pt-B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628801"/>
            <a:ext cx="6047723" cy="366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3503712" y="2852936"/>
            <a:ext cx="58326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503712" y="4797152"/>
            <a:ext cx="36724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4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Considere a seguinte situação:</a:t>
            </a:r>
          </a:p>
          <a:p>
            <a:pPr marL="0" indent="0">
              <a:buNone/>
            </a:pPr>
            <a:r>
              <a:rPr lang="pt-BR" dirty="0" smtClean="0"/>
              <a:t>Foram obtidos dados de produtividade de 20 famílias de meios irmãos, avaliada em três ambientes, no delineamento em blocos ao acaso com duas repetições.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Realize análises individuais e conjunta de variância</a:t>
            </a:r>
          </a:p>
          <a:p>
            <a:pPr lvl="1"/>
            <a:r>
              <a:rPr lang="pt-BR" dirty="0" smtClean="0"/>
              <a:t>Utilizando as médias – Manualmente</a:t>
            </a:r>
          </a:p>
          <a:p>
            <a:pPr lvl="1"/>
            <a:r>
              <a:rPr lang="pt-BR" dirty="0" smtClean="0"/>
              <a:t>Dados originais - GENES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Estime o ganho com a seleção utilizando os componentes de variância obtidos na ANOVA conjunta.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79019" y="245458"/>
            <a:ext cx="9817727" cy="80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Exercício 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003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603"/>
              </p:ext>
            </p:extLst>
          </p:nvPr>
        </p:nvGraphicFramePr>
        <p:xfrm>
          <a:off x="2105892" y="232251"/>
          <a:ext cx="8243452" cy="6517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13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FMI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64.82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60.66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76.62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72.23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52.47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80.05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69.35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73.97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75.15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59.84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64.59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56.09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79.44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62.52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61.42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93.55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120.22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83.31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74.46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57.45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63.28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79.1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68.49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80.35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69.42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37.44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54.84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62.24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85.14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94.12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91.61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107.27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Média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53.77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56.93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64.74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64.19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69.45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71.33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28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sz="4000" dirty="0" smtClean="0"/>
              <a:t>Análise Conjunta de Experimentos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237920" y="1815817"/>
            <a:ext cx="3497863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Genótipos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443649" y="1815817"/>
            <a:ext cx="3588562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Ambientes</a:t>
            </a:r>
          </a:p>
        </p:txBody>
      </p:sp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30171"/>
              </p:ext>
            </p:extLst>
          </p:nvPr>
        </p:nvGraphicFramePr>
        <p:xfrm>
          <a:off x="4578190" y="2266511"/>
          <a:ext cx="3816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Genótipos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Tratamentos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G1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A1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T1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G1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A2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T2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G1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A3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T3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G2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A1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T4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G2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A2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T5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G2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A3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T6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G3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A1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T7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G3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A2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T8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G3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A3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T8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" name="CaixaDeTexto 30"/>
          <p:cNvSpPr txBox="1"/>
          <p:nvPr/>
        </p:nvSpPr>
        <p:spPr>
          <a:xfrm>
            <a:off x="3104528" y="6396335"/>
            <a:ext cx="652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Com que tipo experimento essa tabela se parece?</a:t>
            </a:r>
            <a:endParaRPr lang="pt-B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927" y="14292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Conjunta de Experimentos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97458" y="152924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Genótipos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013076"/>
            <a:ext cx="4116699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Ambientes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7209509" y="183688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Definições Importantes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85969" y="2637606"/>
            <a:ext cx="518107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Principal:</a:t>
            </a:r>
            <a:r>
              <a:rPr lang="pt-BR" sz="2000" dirty="0"/>
              <a:t> </a:t>
            </a:r>
            <a:r>
              <a:rPr lang="pt-BR" sz="2000" dirty="0" smtClean="0"/>
              <a:t>Efeito de cada fator, independente do efeito dos outros fatores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785969" y="3883184"/>
            <a:ext cx="5181073" cy="2554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de Interação G x A: Efeito simultâneo do genótipo e do ambiente sobre a variável em estudo.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 smtClean="0"/>
              <a:t>Interação G x A: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Decorrente </a:t>
            </a:r>
            <a:r>
              <a:rPr lang="pt-BR" sz="2000" dirty="0"/>
              <a:t>da variação do desempenho particular de cada </a:t>
            </a:r>
            <a:r>
              <a:rPr lang="pt-BR" sz="2000" dirty="0" smtClean="0"/>
              <a:t>linhagem </a:t>
            </a:r>
            <a:r>
              <a:rPr lang="pt-BR" sz="2000" dirty="0"/>
              <a:t>nos vários ambientes</a:t>
            </a:r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" y="3125225"/>
            <a:ext cx="4882593" cy="3601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3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e linhagens.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3838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2423592" y="1555864"/>
          <a:ext cx="3312366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/>
          </p:nvPr>
        </p:nvGraphicFramePr>
        <p:xfrm>
          <a:off x="6744072" y="1552852"/>
          <a:ext cx="3240360" cy="187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812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/>
          </p:nvPr>
        </p:nvGraphicFramePr>
        <p:xfrm>
          <a:off x="6399466" y="3794884"/>
          <a:ext cx="38009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7032105" y="429309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904739" y="529191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  <p:graphicFrame>
        <p:nvGraphicFramePr>
          <p:cNvPr id="18" name="Gráfico 17"/>
          <p:cNvGraphicFramePr>
            <a:graphicFrameLocks/>
          </p:cNvGraphicFramePr>
          <p:nvPr>
            <p:extLst/>
          </p:nvPr>
        </p:nvGraphicFramePr>
        <p:xfrm>
          <a:off x="2063553" y="3839016"/>
          <a:ext cx="39941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2927649" y="447776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032104" y="521990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</p:spTree>
    <p:extLst>
      <p:ext uri="{BB962C8B-B14F-4D97-AF65-F5344CB8AC3E}">
        <p14:creationId xmlns:p14="http://schemas.microsoft.com/office/powerpoint/2010/main" val="5853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3266433" y="1562759"/>
          <a:ext cx="2687960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/>
          </p:nvPr>
        </p:nvGraphicFramePr>
        <p:xfrm>
          <a:off x="2435302" y="36822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143673" y="493187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143673" y="38610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G_2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7752184" y="1628800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/>
          </p:nvPr>
        </p:nvGraphicFramePr>
        <p:xfrm>
          <a:off x="7824192" y="4045714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7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3257</TotalTime>
  <Words>2628</Words>
  <Application>Microsoft Office PowerPoint</Application>
  <PresentationFormat>Widescreen</PresentationFormat>
  <Paragraphs>1429</Paragraphs>
  <Slides>45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Century Gothic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Análise Conjunta de Experimentos</vt:lpstr>
      <vt:lpstr>Análise Conjunta de Experimentos</vt:lpstr>
      <vt:lpstr>Natureza da Interação GxE</vt:lpstr>
      <vt:lpstr>Apresentação do PowerPoint</vt:lpstr>
      <vt:lpstr>Apresentação do PowerPoint</vt:lpstr>
      <vt:lpstr>Vantagens / Desvantagens</vt:lpstr>
      <vt:lpstr>Esquema Fatorial  vs Análise Conjunta de Experimentos</vt:lpstr>
      <vt:lpstr>Ambiente 1: Viçosa / Outono Inverno / 2002</vt:lpstr>
      <vt:lpstr>Ambiente 2: Coimbra / Outono Inverno / 2002</vt:lpstr>
      <vt:lpstr>Sorteio - Planilha de Campo</vt:lpstr>
      <vt:lpstr>Apresentação do PowerPoint</vt:lpstr>
      <vt:lpstr>Aplicações</vt:lpstr>
      <vt:lpstr>Análises de Interação G x A</vt:lpstr>
      <vt:lpstr>Apresentação do PowerPoint</vt:lpstr>
      <vt:lpstr>Apresentação do PowerPoint</vt:lpstr>
      <vt:lpstr>Quantificação da Interação G x A ANOVA Conjunta - Totais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Conjunta de Variância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ANOVA Conjunta de Variância Dados de Médias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419</cp:revision>
  <dcterms:created xsi:type="dcterms:W3CDTF">2019-02-04T12:28:37Z</dcterms:created>
  <dcterms:modified xsi:type="dcterms:W3CDTF">2019-10-01T13:43:24Z</dcterms:modified>
</cp:coreProperties>
</file>